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sldIdLst>
    <p:sldId id="256" r:id="rId2"/>
    <p:sldId id="257" r:id="rId3"/>
    <p:sldId id="258" r:id="rId4"/>
    <p:sldId id="259" r:id="rId5"/>
    <p:sldId id="260" r:id="rId6"/>
    <p:sldId id="264" r:id="rId7"/>
    <p:sldId id="265" r:id="rId8"/>
    <p:sldId id="271" r:id="rId9"/>
    <p:sldId id="266" r:id="rId10"/>
    <p:sldId id="267" r:id="rId11"/>
    <p:sldId id="269" r:id="rId12"/>
    <p:sldId id="270" r:id="rId13"/>
    <p:sldId id="263" r:id="rId14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48B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23C3791-D2F0-DA66-9E69-BC6007DDA0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69C01CD7-DF63-B96F-5503-32CF0F0C3B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DEC27F8-0362-97D2-AB8C-8EEBDAA75B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CBF3A-D7FB-4B97-8FD5-6FFB20CB1E84}" type="datetimeFigureOut">
              <a:rPr lang="en-US" smtClean="0"/>
              <a:t>3/24/2023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F8D471B-60E0-9241-9FE0-2E97C51FA4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5C6933C-B2CC-EBFF-F60A-84E1167B73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9D357-8067-4A1F-97B2-93C5160B78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5839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9AFA717-0501-1334-3EFA-E844661A1F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04D86227-F2BB-3611-89B1-65574037A8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2BD63DA-D554-2E10-8F55-8A86C9C0A9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CBF3A-D7FB-4B97-8FD5-6FFB20CB1E84}" type="datetimeFigureOut">
              <a:rPr lang="en-US" smtClean="0"/>
              <a:t>3/24/2023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2C0790A-52F8-6DF7-4981-20CFC4D22A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B54A9C6-0B4C-075A-E8DF-59F65D1FD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9D357-8067-4A1F-97B2-93C5160B78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8509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FA57462B-A32D-C243-4B97-0C838F87959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51BFC090-2407-BF07-9F01-61CF188CE7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3F7A014-3AE4-F100-2272-F6ECF40F11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CBF3A-D7FB-4B97-8FD5-6FFB20CB1E84}" type="datetimeFigureOut">
              <a:rPr lang="en-US" smtClean="0"/>
              <a:t>3/24/2023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594087C-6BB9-1969-4870-4A854408D8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3C05932-2F6B-D5A3-1454-5A057CC2BF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9D357-8067-4A1F-97B2-93C5160B78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2097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7C83480-1D0D-A028-CE92-2DF70CAAB1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874EA36-6585-F421-DF3F-77C99F874B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24D2BD9-BA11-8BEF-20E0-86CF2D10C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CBF3A-D7FB-4B97-8FD5-6FFB20CB1E84}" type="datetimeFigureOut">
              <a:rPr lang="en-US" smtClean="0"/>
              <a:t>3/24/2023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4212B63-CA2D-5B18-E40E-FCD002BCD5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C781D5E-8D48-E446-970D-60D44EE03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9D357-8067-4A1F-97B2-93C5160B78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9515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B5CBF84-C9D4-38B8-CA5B-332B4C55A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CA25D5B-0EE9-A1F4-045B-1624859916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FE0C176-FEC8-02C2-E7EA-01E885C8BD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CBF3A-D7FB-4B97-8FD5-6FFB20CB1E84}" type="datetimeFigureOut">
              <a:rPr lang="en-US" smtClean="0"/>
              <a:t>3/24/2023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8DDA412-5345-4CBA-CE2E-FEAB77BE13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3C39926-3D13-90B5-E931-6CACDB4A7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9D357-8067-4A1F-97B2-93C5160B78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91859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246C57B-C46B-EC37-8973-0B16EAD56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9CC4C95-430C-409C-D966-CA56E3FB39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842B586F-F2C2-457A-9DA2-D8FB02BAE8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7251256B-BD81-9AAD-E4CF-DEE0DBD4CE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CBF3A-D7FB-4B97-8FD5-6FFB20CB1E84}" type="datetimeFigureOut">
              <a:rPr lang="en-US" smtClean="0"/>
              <a:t>3/24/2023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8BDD3A9-EC85-F07A-DAE5-BE90E7C3C7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1539DB37-3CFC-5B6D-7867-40D4637CF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9D357-8067-4A1F-97B2-93C5160B78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0612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8E428EC-BE40-1715-FE93-0188672A3D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B4EA163B-57C9-119A-F27A-F667560A04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7D971D7C-76C9-F63F-21D2-80B5ABD6F9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3385976B-8F49-D38D-FB5E-0BE10CEC48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82F2B8E1-2D57-845E-FF88-C5224B5376A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CC814818-9013-3A03-2AAB-9E9B7EDE84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CBF3A-D7FB-4B97-8FD5-6FFB20CB1E84}" type="datetimeFigureOut">
              <a:rPr lang="en-US" smtClean="0"/>
              <a:t>3/24/2023</a:t>
            </a:fld>
            <a:endParaRPr lang="en-US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47E2F598-63D4-21CA-B6AA-354A8B975D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739E18AF-7079-C6F4-D638-2CF4916C1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9D357-8067-4A1F-97B2-93C5160B78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3614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B6D3314-75FE-73B4-7D30-298B4565C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D28368CF-9F21-BE35-E9D9-F9FE5E74CE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CBF3A-D7FB-4B97-8FD5-6FFB20CB1E84}" type="datetimeFigureOut">
              <a:rPr lang="en-US" smtClean="0"/>
              <a:t>3/24/2023</a:t>
            </a:fld>
            <a:endParaRPr lang="en-US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0C3B359E-D363-5EA5-6E2A-CC42125F7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6350E9CB-51DD-2D39-7F6A-62D4F4E46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9D357-8067-4A1F-97B2-93C5160B78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4672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D876E7EA-0350-C5E0-8B19-83A9D451F6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CBF3A-D7FB-4B97-8FD5-6FFB20CB1E84}" type="datetimeFigureOut">
              <a:rPr lang="en-US" smtClean="0"/>
              <a:t>3/24/2023</a:t>
            </a:fld>
            <a:endParaRPr lang="en-US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8A1C52E9-263B-FA19-EA52-67AC059E56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9C3AF71-6C6F-0792-7043-B0BEBA44D6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9D357-8067-4A1F-97B2-93C5160B78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9727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9A755CB-8481-9B7C-9A6A-B25805F29D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256DB7A-7BA9-7F58-E3B9-5F481EE24D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F3CE57DF-624C-98B7-565A-676A783D3B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C474DC9D-DD7E-70C6-DF26-8FACD39ABE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CBF3A-D7FB-4B97-8FD5-6FFB20CB1E84}" type="datetimeFigureOut">
              <a:rPr lang="en-US" smtClean="0"/>
              <a:t>3/24/2023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E02EBB40-D1D6-D210-0BDE-301157053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BB527DE-762D-9616-1D2E-559B40CFB3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9D357-8067-4A1F-97B2-93C5160B78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05089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BF672D3-FAC1-AC06-8DF0-349528FDB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90699EC1-0E71-DB08-860B-FD01888920D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A73EC148-545F-6308-482F-AEFB173C56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FF0E09B0-2FB1-37E2-20D2-F8230833D2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CBF3A-D7FB-4B97-8FD5-6FFB20CB1E84}" type="datetimeFigureOut">
              <a:rPr lang="en-US" smtClean="0"/>
              <a:t>3/24/2023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5A6395EA-A318-2B2E-631C-D5ED21ABE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FD05515F-3FAF-72B3-918A-76BD8B4250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9D357-8067-4A1F-97B2-93C5160B78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237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40D4583D-8D91-E698-7742-0FAC99952D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E8D9981D-DBB1-8603-8785-C4DA6EEB4D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B4F275F-1F81-B9C9-04E5-3977BCEAB78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CCBF3A-D7FB-4B97-8FD5-6FFB20CB1E84}" type="datetimeFigureOut">
              <a:rPr lang="en-US" smtClean="0"/>
              <a:t>3/24/2023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C355137-F7E5-3FF3-2E3C-FD2859FBB8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CF087C9-5BD6-4E08-CE4B-43225524F4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09D357-8067-4A1F-97B2-93C5160B78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0021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85016AEC-0320-4ED0-8ECB-FE11DDDFE1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43D78FF8-EBB5-F9F1-8BAE-04038CF088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62350" y="2120948"/>
            <a:ext cx="7866992" cy="138344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sz="4000" b="1" dirty="0">
                <a:solidFill>
                  <a:srgbClr val="C00000"/>
                </a:solidFill>
                <a:effectLst/>
                <a:latin typeface="Amasis MT Pro Medium" panose="020B0604020202020204" pitchFamily="18" charset="0"/>
                <a:ea typeface="Arial" panose="020B0604020202020204" pitchFamily="34" charset="0"/>
              </a:rPr>
              <a:t>SOCIAL NETWORK ANALYSIS</a:t>
            </a:r>
            <a:endParaRPr lang="en-US" sz="4000" dirty="0">
              <a:solidFill>
                <a:srgbClr val="C00000"/>
              </a:solidFill>
              <a:latin typeface="Amasis MT Pro Medium" panose="020B0604020202020204" pitchFamily="18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C48229F-90CC-424E-BDAB-03C0511D3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1540"/>
            <a:ext cx="722376" cy="5071110"/>
          </a:xfrm>
          <a:prstGeom prst="rect">
            <a:avLst/>
          </a:prstGeom>
          <a:solidFill>
            <a:srgbClr val="4C52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magine 5" descr="Immagine che contiene testo&#10;&#10;Descrizione generata automaticamente">
            <a:extLst>
              <a:ext uri="{FF2B5EF4-FFF2-40B4-BE49-F238E27FC236}">
                <a16:creationId xmlns:a16="http://schemas.microsoft.com/office/drawing/2014/main" id="{A2CA5068-4CA0-5B45-996C-EF0341F860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1927" y="57103"/>
            <a:ext cx="4439767" cy="2142187"/>
          </a:xfrm>
          <a:prstGeom prst="rect">
            <a:avLst/>
          </a:prstGeom>
          <a:effectLst>
            <a:outerShdw blurRad="406400" dist="317500" dir="5400000" sx="89000" sy="89000" rotWithShape="0">
              <a:prstClr val="black">
                <a:alpha val="15000"/>
              </a:prstClr>
            </a:outerShdw>
          </a:effectLst>
        </p:spPr>
      </p:pic>
      <p:sp>
        <p:nvSpPr>
          <p:cNvPr id="3" name="Sottotitolo 2">
            <a:extLst>
              <a:ext uri="{FF2B5EF4-FFF2-40B4-BE49-F238E27FC236}">
                <a16:creationId xmlns:a16="http://schemas.microsoft.com/office/drawing/2014/main" id="{5589121C-15D7-934F-1F34-46DE6EA73C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82870" y="5045336"/>
            <a:ext cx="4704424" cy="169321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2000" u="sng"/>
              <a:t>GROUP MEMBERS</a:t>
            </a:r>
            <a:r>
              <a:rPr lang="en-US" sz="2000"/>
              <a:t>:</a:t>
            </a:r>
            <a:endParaRPr lang="en-US" sz="2000" dirty="0"/>
          </a:p>
          <a:p>
            <a:pPr algn="l"/>
            <a:r>
              <a:rPr lang="en-US" sz="2000" dirty="0"/>
              <a:t>• Samuel Obeng </a:t>
            </a:r>
            <a:r>
              <a:rPr lang="en-US" sz="2000" dirty="0" err="1"/>
              <a:t>Takyi</a:t>
            </a:r>
            <a:r>
              <a:rPr lang="en-US" sz="2000" dirty="0"/>
              <a:t> (881431)</a:t>
            </a:r>
          </a:p>
          <a:p>
            <a:pPr algn="l"/>
            <a:r>
              <a:rPr lang="en-US" sz="2000" dirty="0"/>
              <a:t>• </a:t>
            </a:r>
            <a:r>
              <a:rPr lang="en-US" sz="2000" dirty="0" err="1"/>
              <a:t>Jinpeng</a:t>
            </a:r>
            <a:r>
              <a:rPr lang="en-US" sz="2000" dirty="0"/>
              <a:t> Zhang (886854)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9AAA131E-EC07-4F51-FD39-BA580AE94385}"/>
              </a:ext>
            </a:extLst>
          </p:cNvPr>
          <p:cNvSpPr txBox="1"/>
          <p:nvPr/>
        </p:nvSpPr>
        <p:spPr>
          <a:xfrm>
            <a:off x="3100397" y="3202227"/>
            <a:ext cx="5990897" cy="1533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GB" sz="1800" b="0" i="0" u="none" strike="noStrike" baseline="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algn="ctr"/>
            <a:r>
              <a:rPr lang="en-US" sz="1800" b="1" u="none" strike="noStrike" baseline="0" dirty="0">
                <a:solidFill>
                  <a:srgbClr val="000000"/>
                </a:solidFill>
              </a:rPr>
              <a:t>Analisi </a:t>
            </a:r>
            <a:r>
              <a:rPr lang="en-US" sz="1800" b="1" u="none" strike="noStrike" baseline="0" dirty="0" err="1">
                <a:solidFill>
                  <a:srgbClr val="000000"/>
                </a:solidFill>
              </a:rPr>
              <a:t>sentimentale</a:t>
            </a:r>
            <a:r>
              <a:rPr lang="en-US" sz="1800" b="1" u="none" strike="noStrike" baseline="0" dirty="0">
                <a:solidFill>
                  <a:srgbClr val="000000"/>
                </a:solidFill>
              </a:rPr>
              <a:t> di </a:t>
            </a:r>
            <a:r>
              <a:rPr lang="en-US" sz="1800" b="1" u="none" strike="noStrike" baseline="0" dirty="0" err="1">
                <a:solidFill>
                  <a:srgbClr val="000000"/>
                </a:solidFill>
              </a:rPr>
              <a:t>utenti</a:t>
            </a:r>
            <a:r>
              <a:rPr lang="en-US" sz="1800" b="1" u="none" strike="noStrike" baseline="0" dirty="0">
                <a:solidFill>
                  <a:srgbClr val="000000"/>
                </a:solidFill>
              </a:rPr>
              <a:t> </a:t>
            </a:r>
            <a:r>
              <a:rPr lang="en-US" sz="1800" b="1" u="none" strike="noStrike" baseline="0" dirty="0" err="1">
                <a:solidFill>
                  <a:srgbClr val="000000"/>
                </a:solidFill>
              </a:rPr>
              <a:t>riguardante</a:t>
            </a:r>
            <a:r>
              <a:rPr lang="en-US" sz="1800" b="1" u="none" strike="noStrike" baseline="0" dirty="0">
                <a:solidFill>
                  <a:srgbClr val="000000"/>
                </a:solidFill>
              </a:rPr>
              <a:t> la </a:t>
            </a:r>
            <a:r>
              <a:rPr lang="en-US" sz="1800" b="1" u="none" strike="noStrike" baseline="0" dirty="0" err="1">
                <a:solidFill>
                  <a:srgbClr val="000000"/>
                </a:solidFill>
              </a:rPr>
              <a:t>crisi</a:t>
            </a:r>
            <a:r>
              <a:rPr lang="en-US" sz="1800" b="1" u="none" strike="noStrike" baseline="0" dirty="0">
                <a:solidFill>
                  <a:srgbClr val="000000"/>
                </a:solidFill>
              </a:rPr>
              <a:t> </a:t>
            </a:r>
            <a:r>
              <a:rPr lang="en-US" sz="1800" b="1" u="none" strike="noStrike" baseline="0" dirty="0" err="1">
                <a:solidFill>
                  <a:srgbClr val="000000"/>
                </a:solidFill>
              </a:rPr>
              <a:t>climatica</a:t>
            </a:r>
            <a:r>
              <a:rPr lang="en-US" sz="1800" b="1" u="none" strike="noStrike" baseline="0" dirty="0">
                <a:solidFill>
                  <a:srgbClr val="000000"/>
                </a:solidFill>
              </a:rPr>
              <a:t> </a:t>
            </a:r>
            <a:r>
              <a:rPr lang="en-US" sz="1800" b="1" u="none" strike="noStrike" baseline="0" dirty="0" err="1">
                <a:solidFill>
                  <a:srgbClr val="000000"/>
                </a:solidFill>
              </a:rPr>
              <a:t>basata</a:t>
            </a:r>
            <a:r>
              <a:rPr lang="en-US" sz="1800" b="1" u="none" strike="noStrike" baseline="0" dirty="0">
                <a:solidFill>
                  <a:srgbClr val="000000"/>
                </a:solidFill>
              </a:rPr>
              <a:t> su </a:t>
            </a:r>
            <a:r>
              <a:rPr lang="en-US" sz="1800" b="1" u="none" strike="noStrike" baseline="0" dirty="0" err="1">
                <a:solidFill>
                  <a:srgbClr val="000000"/>
                </a:solidFill>
              </a:rPr>
              <a:t>azion</a:t>
            </a:r>
            <a:r>
              <a:rPr lang="en-US" b="1" dirty="0" err="1">
                <a:solidFill>
                  <a:srgbClr val="000000"/>
                </a:solidFill>
              </a:rPr>
              <a:t>i</a:t>
            </a:r>
            <a:r>
              <a:rPr lang="en-US" b="1" dirty="0">
                <a:solidFill>
                  <a:srgbClr val="000000"/>
                </a:solidFill>
              </a:rPr>
              <a:t> </a:t>
            </a:r>
            <a:r>
              <a:rPr lang="en-US" b="1" dirty="0" err="1">
                <a:solidFill>
                  <a:srgbClr val="000000"/>
                </a:solidFill>
              </a:rPr>
              <a:t>commesse</a:t>
            </a:r>
            <a:r>
              <a:rPr lang="en-US" b="1" dirty="0">
                <a:solidFill>
                  <a:srgbClr val="000000"/>
                </a:solidFill>
              </a:rPr>
              <a:t> da </a:t>
            </a:r>
            <a:r>
              <a:rPr lang="en-US" b="1" dirty="0" err="1">
                <a:solidFill>
                  <a:srgbClr val="000000"/>
                </a:solidFill>
              </a:rPr>
              <a:t>movimenti</a:t>
            </a:r>
            <a:r>
              <a:rPr lang="en-US" b="1" dirty="0">
                <a:solidFill>
                  <a:srgbClr val="000000"/>
                </a:solidFill>
              </a:rPr>
              <a:t> </a:t>
            </a:r>
            <a:r>
              <a:rPr lang="en-US" b="1" dirty="0" err="1">
                <a:solidFill>
                  <a:srgbClr val="000000"/>
                </a:solidFill>
              </a:rPr>
              <a:t>sociali</a:t>
            </a:r>
            <a:endParaRPr lang="it-IT" sz="2000" b="1" dirty="0">
              <a:ea typeface="Arial" panose="020B0604020202020204" pitchFamily="34" charset="0"/>
            </a:endParaRPr>
          </a:p>
          <a:p>
            <a:pPr algn="ctr">
              <a:lnSpc>
                <a:spcPct val="115000"/>
              </a:lnSpc>
            </a:pPr>
            <a:r>
              <a:rPr lang="it-IT" sz="1600" b="1" dirty="0">
                <a:effectLst/>
                <a:latin typeface="Avenir Next LT Pro Demi" panose="020B0604020202020204" pitchFamily="34" charset="0"/>
                <a:ea typeface="Arial" panose="020B0604020202020204" pitchFamily="34" charset="0"/>
                <a:cs typeface="Aparajita" panose="020B0502040204020203" pitchFamily="18" charset="0"/>
              </a:rPr>
              <a:t>MARZO 2023</a:t>
            </a:r>
            <a:endParaRPr lang="it-IT" sz="1600" dirty="0">
              <a:effectLst/>
              <a:latin typeface="Avenir Next LT Pro Demi" panose="020B0604020202020204" pitchFamily="34" charset="0"/>
              <a:ea typeface="Arial" panose="020B0604020202020204" pitchFamily="34" charset="0"/>
              <a:cs typeface="Aparajita" panose="020B0502040204020203" pitchFamily="18" charset="0"/>
            </a:endParaRPr>
          </a:p>
          <a:p>
            <a:pPr algn="ctr">
              <a:lnSpc>
                <a:spcPct val="115000"/>
              </a:lnSpc>
            </a:pPr>
            <a:endParaRPr lang="it-IT" sz="2000" dirty="0">
              <a:effectLst/>
              <a:latin typeface="Amasis MT Pro" panose="020B0604020202020204" pitchFamily="18" charset="0"/>
              <a:ea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85038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5CBE6EC-46EF-45D9-8E16-DCDC5917CA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094720" y="0"/>
            <a:ext cx="1097280" cy="1097280"/>
            <a:chOff x="11094720" y="0"/>
            <a:chExt cx="1097280" cy="1097280"/>
          </a:xfrm>
        </p:grpSpPr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DEEDCD65-9740-4F34-BDF1-9C068E0532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1094720" y="0"/>
              <a:ext cx="1097280" cy="1097280"/>
            </a:xfrm>
            <a:prstGeom prst="triangle">
              <a:avLst>
                <a:gd name="adj" fmla="val 10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B3DA7FD-5CC0-46D1-9DFB-5BAF6BE249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189552" y="127618"/>
              <a:ext cx="457894" cy="457894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itolo 1">
            <a:extLst>
              <a:ext uri="{FF2B5EF4-FFF2-40B4-BE49-F238E27FC236}">
                <a16:creationId xmlns:a16="http://schemas.microsoft.com/office/drawing/2014/main" id="{CCE2D75B-BED3-B18E-E5F0-DFE48DF935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5950" y="464817"/>
            <a:ext cx="4860099" cy="987686"/>
          </a:xfrm>
        </p:spPr>
        <p:txBody>
          <a:bodyPr>
            <a:normAutofit fontScale="90000"/>
          </a:bodyPr>
          <a:lstStyle/>
          <a:p>
            <a:pPr algn="ctr"/>
            <a:r>
              <a:rPr lang="it-IT" sz="3400" b="1" dirty="0">
                <a:latin typeface="Book Antiqua" panose="02040602050305030304" pitchFamily="18" charset="0"/>
              </a:rPr>
              <a:t>ELEBORAZIONI</a:t>
            </a:r>
            <a:r>
              <a:rPr lang="it-IT" dirty="0"/>
              <a:t> </a:t>
            </a:r>
            <a:r>
              <a:rPr lang="it-IT" sz="3400" b="1" dirty="0">
                <a:latin typeface="Book Antiqua" panose="02040602050305030304" pitchFamily="18" charset="0"/>
              </a:rPr>
              <a:t>DATI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33D87D4-E7CC-CACB-1E42-CD23B6C80F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3405" y="2593236"/>
            <a:ext cx="3918849" cy="396152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5D18925-0E63-3038-1D46-E2C96A3B622D}"/>
              </a:ext>
            </a:extLst>
          </p:cNvPr>
          <p:cNvSpPr txBox="1"/>
          <p:nvPr/>
        </p:nvSpPr>
        <p:spPr>
          <a:xfrm>
            <a:off x="2219658" y="1386056"/>
            <a:ext cx="77526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Di sotto </a:t>
            </a:r>
            <a:r>
              <a:rPr lang="en-US" dirty="0" err="1"/>
              <a:t>verranno</a:t>
            </a:r>
            <a:r>
              <a:rPr lang="en-US" dirty="0"/>
              <a:t> </a:t>
            </a:r>
            <a:r>
              <a:rPr lang="en-US" dirty="0" err="1"/>
              <a:t>mostrati</a:t>
            </a:r>
            <a:r>
              <a:rPr lang="en-US" dirty="0"/>
              <a:t> la rete e la </a:t>
            </a:r>
            <a:r>
              <a:rPr lang="en-US" dirty="0" err="1"/>
              <a:t>percentuale</a:t>
            </a:r>
            <a:r>
              <a:rPr lang="en-US" dirty="0"/>
              <a:t> di ogni </a:t>
            </a:r>
            <a:r>
              <a:rPr lang="en-US" dirty="0" err="1"/>
              <a:t>emozione</a:t>
            </a:r>
            <a:r>
              <a:rPr lang="en-US" dirty="0"/>
              <a:t> </a:t>
            </a:r>
            <a:r>
              <a:rPr lang="en-US" dirty="0" err="1"/>
              <a:t>riguardanti</a:t>
            </a:r>
            <a:r>
              <a:rPr lang="en-US" dirty="0"/>
              <a:t> il </a:t>
            </a:r>
            <a:r>
              <a:rPr lang="en-US" dirty="0" err="1"/>
              <a:t>movimento</a:t>
            </a:r>
            <a:r>
              <a:rPr lang="en-US" dirty="0"/>
              <a:t> </a:t>
            </a:r>
            <a:r>
              <a:rPr lang="en-US" dirty="0" err="1"/>
              <a:t>sociale</a:t>
            </a:r>
            <a:r>
              <a:rPr lang="en-US" dirty="0"/>
              <a:t> a cui sono </a:t>
            </a:r>
            <a:r>
              <a:rPr lang="en-US" dirty="0" err="1"/>
              <a:t>appartenenti</a:t>
            </a:r>
            <a:r>
              <a:rPr lang="en-US" dirty="0"/>
              <a:t> I </a:t>
            </a:r>
            <a:r>
              <a:rPr lang="en-US" dirty="0" err="1"/>
              <a:t>protestanti</a:t>
            </a:r>
            <a:endParaRPr lang="en-GB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50271E6-3A75-7CE6-AE6B-C2D53DE022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5713" y="3096174"/>
            <a:ext cx="3571954" cy="2698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023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5CBE6EC-46EF-45D9-8E16-DCDC5917CA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094720" y="0"/>
            <a:ext cx="1097280" cy="1097280"/>
            <a:chOff x="11094720" y="0"/>
            <a:chExt cx="1097280" cy="1097280"/>
          </a:xfrm>
        </p:grpSpPr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DEEDCD65-9740-4F34-BDF1-9C068E0532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1094720" y="0"/>
              <a:ext cx="1097280" cy="1097280"/>
            </a:xfrm>
            <a:prstGeom prst="triangle">
              <a:avLst>
                <a:gd name="adj" fmla="val 10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B3DA7FD-5CC0-46D1-9DFB-5BAF6BE249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189552" y="127618"/>
              <a:ext cx="457894" cy="457894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itolo 1">
            <a:extLst>
              <a:ext uri="{FF2B5EF4-FFF2-40B4-BE49-F238E27FC236}">
                <a16:creationId xmlns:a16="http://schemas.microsoft.com/office/drawing/2014/main" id="{36FAA199-B8B4-6F81-534C-E10F16870D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5950" y="464817"/>
            <a:ext cx="4860099" cy="987686"/>
          </a:xfrm>
        </p:spPr>
        <p:txBody>
          <a:bodyPr>
            <a:normAutofit fontScale="90000"/>
          </a:bodyPr>
          <a:lstStyle/>
          <a:p>
            <a:pPr algn="ctr"/>
            <a:r>
              <a:rPr lang="it-IT" sz="3400" b="1" dirty="0">
                <a:latin typeface="Book Antiqua" panose="02040602050305030304" pitchFamily="18" charset="0"/>
              </a:rPr>
              <a:t>ELEBORAZIONI</a:t>
            </a:r>
            <a:r>
              <a:rPr lang="it-IT" dirty="0"/>
              <a:t> </a:t>
            </a:r>
            <a:r>
              <a:rPr lang="it-IT" sz="3400" b="1" dirty="0">
                <a:latin typeface="Book Antiqua" panose="02040602050305030304" pitchFamily="18" charset="0"/>
              </a:rPr>
              <a:t>DATI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47BCC4-8E17-2D71-5953-3ABF8525507D}"/>
              </a:ext>
            </a:extLst>
          </p:cNvPr>
          <p:cNvSpPr txBox="1"/>
          <p:nvPr/>
        </p:nvSpPr>
        <p:spPr>
          <a:xfrm>
            <a:off x="2502308" y="1452503"/>
            <a:ext cx="71873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Analisi </a:t>
            </a:r>
            <a:r>
              <a:rPr lang="en-US" dirty="0" err="1"/>
              <a:t>mirata</a:t>
            </a:r>
            <a:r>
              <a:rPr lang="en-US" dirty="0"/>
              <a:t> ad </a:t>
            </a:r>
            <a:r>
              <a:rPr lang="en-US" dirty="0" err="1"/>
              <a:t>utenti</a:t>
            </a:r>
            <a:r>
              <a:rPr lang="en-US" dirty="0"/>
              <a:t> </a:t>
            </a:r>
            <a:r>
              <a:rPr lang="en-US" dirty="0" err="1"/>
              <a:t>appartenenti</a:t>
            </a:r>
            <a:r>
              <a:rPr lang="en-US" dirty="0"/>
              <a:t> al </a:t>
            </a:r>
            <a:r>
              <a:rPr lang="en-US" dirty="0" err="1"/>
              <a:t>paese</a:t>
            </a:r>
            <a:r>
              <a:rPr lang="en-US" dirty="0"/>
              <a:t> dove è </a:t>
            </a:r>
            <a:r>
              <a:rPr lang="en-US" dirty="0" err="1"/>
              <a:t>avvenuto</a:t>
            </a:r>
            <a:r>
              <a:rPr lang="en-US" dirty="0"/>
              <a:t> </a:t>
            </a:r>
            <a:r>
              <a:rPr lang="en-US" dirty="0" err="1"/>
              <a:t>l’evento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EC2BAE4-6052-F848-E8E1-94DC5F6C35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5950" y="2743122"/>
            <a:ext cx="4229353" cy="292938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34F86E2-AE5E-F930-AB34-7B9378C082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311" y="2905006"/>
            <a:ext cx="3054696" cy="241598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564BC24-50E3-53F0-CFBC-ED97597FF0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7923" y="3167003"/>
            <a:ext cx="3315437" cy="1679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600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F1BDCBE-CCCC-7F4D-76FE-EDEC23E37EF7}"/>
              </a:ext>
            </a:extLst>
          </p:cNvPr>
          <p:cNvSpPr txBox="1"/>
          <p:nvPr/>
        </p:nvSpPr>
        <p:spPr>
          <a:xfrm>
            <a:off x="2610636" y="721011"/>
            <a:ext cx="69676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CONCLUSIONE ANALISI DEI DATI</a:t>
            </a:r>
            <a:endParaRPr lang="en-GB" sz="32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F7BA89-FCAB-FB44-0BC1-C210313600D6}"/>
              </a:ext>
            </a:extLst>
          </p:cNvPr>
          <p:cNvSpPr txBox="1"/>
          <p:nvPr/>
        </p:nvSpPr>
        <p:spPr>
          <a:xfrm>
            <a:off x="3528255" y="2133600"/>
            <a:ext cx="51324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Al </a:t>
            </a:r>
            <a:r>
              <a:rPr lang="en-US" dirty="0" err="1"/>
              <a:t>termine</a:t>
            </a:r>
            <a:r>
              <a:rPr lang="en-US" dirty="0"/>
              <a:t> </a:t>
            </a:r>
            <a:r>
              <a:rPr lang="en-US" dirty="0" err="1"/>
              <a:t>dell’analisi</a:t>
            </a:r>
            <a:r>
              <a:rPr lang="en-US" dirty="0"/>
              <a:t> </a:t>
            </a:r>
            <a:r>
              <a:rPr lang="en-US" dirty="0" err="1"/>
              <a:t>dei</a:t>
            </a:r>
            <a:r>
              <a:rPr lang="en-US" dirty="0"/>
              <a:t> dati era </a:t>
            </a:r>
            <a:r>
              <a:rPr lang="en-US" dirty="0" err="1"/>
              <a:t>necessario</a:t>
            </a:r>
            <a:r>
              <a:rPr lang="en-US" dirty="0"/>
              <a:t> </a:t>
            </a:r>
            <a:r>
              <a:rPr lang="en-US" dirty="0" err="1"/>
              <a:t>determinare</a:t>
            </a:r>
            <a:r>
              <a:rPr lang="en-US" dirty="0"/>
              <a:t> la </a:t>
            </a:r>
            <a:r>
              <a:rPr lang="en-US" dirty="0" err="1"/>
              <a:t>percentuale</a:t>
            </a:r>
            <a:r>
              <a:rPr lang="en-US" dirty="0"/>
              <a:t> di </a:t>
            </a:r>
            <a:r>
              <a:rPr lang="en-US" dirty="0" err="1"/>
              <a:t>utenti</a:t>
            </a:r>
            <a:r>
              <a:rPr lang="en-US" dirty="0"/>
              <a:t> </a:t>
            </a:r>
            <a:r>
              <a:rPr lang="en-US" dirty="0" err="1"/>
              <a:t>che</a:t>
            </a:r>
            <a:r>
              <a:rPr lang="en-US" dirty="0"/>
              <a:t> ha cambiato </a:t>
            </a:r>
            <a:r>
              <a:rPr lang="en-US" dirty="0" err="1"/>
              <a:t>sentimento</a:t>
            </a:r>
            <a:r>
              <a:rPr lang="en-US" dirty="0"/>
              <a:t> dopo </a:t>
            </a:r>
            <a:r>
              <a:rPr lang="en-US" dirty="0" err="1"/>
              <a:t>l’avvenuto</a:t>
            </a:r>
            <a:r>
              <a:rPr lang="en-US" dirty="0"/>
              <a:t>.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C8A06E4-E19B-77FA-CB0C-FDA50030DA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4262" y="3191302"/>
            <a:ext cx="4177710" cy="327734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EA93EFB-7248-BE7D-8596-8E5E04D30E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9898" y="3335042"/>
            <a:ext cx="3709518" cy="2801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430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1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magine 6" descr="Immagine che contiene cielo, esterni, erba, natura&#10;&#10;Descrizione generata automaticamente">
            <a:extLst>
              <a:ext uri="{FF2B5EF4-FFF2-40B4-BE49-F238E27FC236}">
                <a16:creationId xmlns:a16="http://schemas.microsoft.com/office/drawing/2014/main" id="{E660B81E-B4A7-4BED-9FC9-CC4213280D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82" b="-1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4207A3A-AFAA-5A62-2B71-BB9C36CB2C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>
            <a:normAutofit/>
          </a:bodyPr>
          <a:lstStyle/>
          <a:p>
            <a:r>
              <a:rPr lang="it-IT" sz="3400" b="1" dirty="0">
                <a:latin typeface="Book Antiqua" panose="02040602050305030304" pitchFamily="18" charset="0"/>
              </a:rPr>
              <a:t>CONCLUSIONE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F2186FE-5157-C43A-2328-34284129A1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9685" y="1963245"/>
            <a:ext cx="4206240" cy="422624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it-IT" sz="1900" b="0" i="0" dirty="0">
                <a:effectLst/>
              </a:rPr>
              <a:t>In sintesi, il cambiamento climatico è riconosciuto come una questione importante e atti di vandalismo, che coinvolgono opere d'arte, non possono prevenirlo.</a:t>
            </a:r>
          </a:p>
          <a:p>
            <a:pPr marL="0" indent="0" algn="ctr">
              <a:buNone/>
            </a:pPr>
            <a:r>
              <a:rPr lang="it-IT" sz="1900" dirty="0"/>
              <a:t>Per poter raggiungere tale obiettivo bisogna sensibilizzare i governi e le aziende riguardo ai loro effetti, portando all’attuazione di politiche e regolamentazioni climatiche, incentivando l’utilizzo di energie rinnovabili e l’investimento in tecnologie sostenibili.</a:t>
            </a:r>
            <a:endParaRPr lang="it-IT" sz="1900" b="0" i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808573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400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9944CD6-8700-417F-35B0-02A4B9D5F0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9664" y="446544"/>
            <a:ext cx="2318359" cy="1019001"/>
          </a:xfrm>
        </p:spPr>
        <p:txBody>
          <a:bodyPr>
            <a:normAutofit/>
          </a:bodyPr>
          <a:lstStyle/>
          <a:p>
            <a:pPr algn="ctr"/>
            <a:r>
              <a:rPr lang="it-IT" sz="3100" b="1" dirty="0">
                <a:latin typeface="Book Antiqua" panose="02040602050305030304" pitchFamily="18" charset="0"/>
              </a:rPr>
              <a:t>Contesto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A1DC17AE-7A46-761A-1CBF-C455DB2CEEBA}"/>
              </a:ext>
            </a:extLst>
          </p:cNvPr>
          <p:cNvSpPr txBox="1"/>
          <p:nvPr/>
        </p:nvSpPr>
        <p:spPr>
          <a:xfrm>
            <a:off x="337382" y="4373779"/>
            <a:ext cx="32240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Evento: attacchi da parte di gruppi di attivisti contro il cambiamento climatico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A466CC7B-64FB-4049-95F7-09E4E016044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6619" b="72374" l="20538" r="79846">
                        <a14:foregroundMark x1="64692" y1="30072" x2="64692" y2="30072"/>
                        <a14:foregroundMark x1="32615" y1="59353" x2="32615" y2="59353"/>
                        <a14:foregroundMark x1="40385" y1="60360" x2="40385" y2="60360"/>
                        <a14:foregroundMark x1="47000" y1="60360" x2="47000" y2="60360"/>
                        <a14:foregroundMark x1="33692" y1="66906" x2="33692" y2="66906"/>
                        <a14:foregroundMark x1="41077" y1="65899" x2="41077" y2="65899"/>
                        <a14:foregroundMark x1="48077" y1="66259" x2="48077" y2="66259"/>
                        <a14:foregroundMark x1="40000" y1="66906" x2="40000" y2="66906"/>
                        <a14:foregroundMark x1="79000" y1="31439" x2="79000" y2="31439"/>
                        <a14:foregroundMark x1="69077" y1="16619" x2="69077" y2="16619"/>
                        <a14:foregroundMark x1="32615" y1="65899" x2="32615" y2="6589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131" t="10927" r="12666" b="20789"/>
          <a:stretch/>
        </p:blipFill>
        <p:spPr>
          <a:xfrm>
            <a:off x="1107778" y="5220178"/>
            <a:ext cx="1534510" cy="1509826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48D9712E-3DA6-E7F3-E86F-BC2029FA898D}"/>
              </a:ext>
            </a:extLst>
          </p:cNvPr>
          <p:cNvSpPr txBox="1"/>
          <p:nvPr/>
        </p:nvSpPr>
        <p:spPr>
          <a:xfrm>
            <a:off x="4460327" y="3982391"/>
            <a:ext cx="327134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Paesi presi in considerazione: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it-IT" dirty="0"/>
              <a:t>Italia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it-IT" dirty="0"/>
              <a:t>Regno Unito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it-IT" dirty="0"/>
              <a:t>Stati Uniti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it-IT" dirty="0"/>
              <a:t>Francia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it-IT" dirty="0"/>
              <a:t>Spagna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40087D21-A5C7-CA91-E596-FB4B54E366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5691" y="1969617"/>
            <a:ext cx="2086303" cy="2086303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054F403D-936D-4DC3-F3FF-9B36ACB8DC75}"/>
              </a:ext>
            </a:extLst>
          </p:cNvPr>
          <p:cNvSpPr txBox="1"/>
          <p:nvPr/>
        </p:nvSpPr>
        <p:spPr>
          <a:xfrm>
            <a:off x="420151" y="1697753"/>
            <a:ext cx="31412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Piattaforma social utilizzata:</a:t>
            </a:r>
          </a:p>
          <a:p>
            <a:pPr algn="ctr"/>
            <a:r>
              <a:rPr lang="it-IT" dirty="0"/>
              <a:t>TWITTER </a:t>
            </a: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52E4CF74-75B3-9FD3-36C6-9CA22E2546B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44844" y1="63490" x2="62500" y2="41146"/>
                        <a14:foregroundMark x1="62500" y1="41146" x2="62500" y2="41146"/>
                        <a14:foregroundMark x1="34635" y1="41927" x2="56615" y2="52917"/>
                        <a14:foregroundMark x1="46042" y1="65052" x2="60833" y2="41458"/>
                        <a14:foregroundMark x1="60833" y1="41458" x2="62865" y2="34479"/>
                        <a14:foregroundMark x1="64427" y1="38385" x2="49323" y2="62604"/>
                        <a14:foregroundMark x1="49323" y1="62604" x2="35833" y2="66250"/>
                        <a14:foregroundMark x1="45260" y1="57240" x2="32708" y2="466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2151" y="2291355"/>
            <a:ext cx="1465484" cy="1465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7126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700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sellaDiTesto 7">
            <a:extLst>
              <a:ext uri="{FF2B5EF4-FFF2-40B4-BE49-F238E27FC236}">
                <a16:creationId xmlns:a16="http://schemas.microsoft.com/office/drawing/2014/main" id="{5A5A0FCD-1048-BA62-FDE0-251EFDED6248}"/>
              </a:ext>
            </a:extLst>
          </p:cNvPr>
          <p:cNvSpPr txBox="1"/>
          <p:nvPr/>
        </p:nvSpPr>
        <p:spPr>
          <a:xfrm>
            <a:off x="3383248" y="3428999"/>
            <a:ext cx="271275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600" b="1" dirty="0">
                <a:latin typeface="Book Antiqua" panose="02040602050305030304" pitchFamily="18" charset="0"/>
                <a:ea typeface="+mj-ea"/>
                <a:cs typeface="+mj-cs"/>
              </a:rPr>
              <a:t>QUESITI</a:t>
            </a:r>
          </a:p>
          <a:p>
            <a:pPr algn="ctr"/>
            <a:endParaRPr lang="it-IT" sz="1400" dirty="0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3D4592CE-C87C-7C8F-4D11-3C8B3005B49B}"/>
              </a:ext>
            </a:extLst>
          </p:cNvPr>
          <p:cNvSpPr txBox="1"/>
          <p:nvPr/>
        </p:nvSpPr>
        <p:spPr>
          <a:xfrm>
            <a:off x="5052438" y="1149609"/>
            <a:ext cx="34573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800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E’ davvero necessario attirare l’attenzione del pubblico prendendo di mira l’arte?</a:t>
            </a:r>
          </a:p>
          <a:p>
            <a:endParaRPr lang="it-IT" dirty="0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622DB7CC-143D-EE00-ACAD-13EFB555FC7D}"/>
              </a:ext>
            </a:extLst>
          </p:cNvPr>
          <p:cNvSpPr txBox="1"/>
          <p:nvPr/>
        </p:nvSpPr>
        <p:spPr>
          <a:xfrm>
            <a:off x="738300" y="1149610"/>
            <a:ext cx="3195119" cy="120032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it-IT" sz="1800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Commettere reati riesce davvero ad avere un impatto positivo sulla massa?</a:t>
            </a:r>
          </a:p>
          <a:p>
            <a:endParaRPr lang="it-IT" dirty="0"/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BA20D33C-3460-8312-76A4-7ECDC380BA32}"/>
              </a:ext>
            </a:extLst>
          </p:cNvPr>
          <p:cNvSpPr txBox="1"/>
          <p:nvPr/>
        </p:nvSpPr>
        <p:spPr>
          <a:xfrm>
            <a:off x="475212" y="4987675"/>
            <a:ext cx="30269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800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Come possiamo aiutare il nostro pianeta per noi e per le generazioni future?</a:t>
            </a:r>
          </a:p>
          <a:p>
            <a:endParaRPr lang="it-IT" dirty="0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139D5FB2-3054-4F2D-2606-40B327B9DC8B}"/>
              </a:ext>
            </a:extLst>
          </p:cNvPr>
          <p:cNvSpPr txBox="1"/>
          <p:nvPr/>
        </p:nvSpPr>
        <p:spPr>
          <a:xfrm>
            <a:off x="4771858" y="4987675"/>
            <a:ext cx="294026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800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Com’è stato percepito tale messaggio dagli utenti della piattaforma social di </a:t>
            </a:r>
            <a:r>
              <a:rPr lang="it-IT" sz="1800" u="none" strike="noStrike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twitter</a:t>
            </a:r>
            <a:r>
              <a:rPr lang="it-IT" sz="1800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?</a:t>
            </a:r>
          </a:p>
          <a:p>
            <a:endParaRPr lang="it-IT" dirty="0"/>
          </a:p>
        </p:txBody>
      </p:sp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C20E879F-5450-E1B6-93A6-4AA6B6CA5F18}"/>
              </a:ext>
            </a:extLst>
          </p:cNvPr>
          <p:cNvCxnSpPr>
            <a:cxnSpLocks/>
          </p:cNvCxnSpPr>
          <p:nvPr/>
        </p:nvCxnSpPr>
        <p:spPr>
          <a:xfrm flipH="1" flipV="1">
            <a:off x="3284220" y="2627599"/>
            <a:ext cx="443639" cy="54472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Connettore 2 5">
            <a:extLst>
              <a:ext uri="{FF2B5EF4-FFF2-40B4-BE49-F238E27FC236}">
                <a16:creationId xmlns:a16="http://schemas.microsoft.com/office/drawing/2014/main" id="{A90EADCC-51C0-0B77-86A8-B87EE189DCD3}"/>
              </a:ext>
            </a:extLst>
          </p:cNvPr>
          <p:cNvCxnSpPr>
            <a:cxnSpLocks/>
          </p:cNvCxnSpPr>
          <p:nvPr/>
        </p:nvCxnSpPr>
        <p:spPr>
          <a:xfrm flipV="1">
            <a:off x="5675222" y="2646012"/>
            <a:ext cx="420778" cy="50532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1623F1ED-B715-2F4A-0D1F-DA5D1D3BCB58}"/>
              </a:ext>
            </a:extLst>
          </p:cNvPr>
          <p:cNvCxnSpPr>
            <a:cxnSpLocks/>
          </p:cNvCxnSpPr>
          <p:nvPr/>
        </p:nvCxnSpPr>
        <p:spPr>
          <a:xfrm flipH="1">
            <a:off x="3284220" y="4304321"/>
            <a:ext cx="443639" cy="55554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Connettore 2 23">
            <a:extLst>
              <a:ext uri="{FF2B5EF4-FFF2-40B4-BE49-F238E27FC236}">
                <a16:creationId xmlns:a16="http://schemas.microsoft.com/office/drawing/2014/main" id="{AA162D07-BBCC-4D23-A3E9-BDE77B86E2A2}"/>
              </a:ext>
            </a:extLst>
          </p:cNvPr>
          <p:cNvCxnSpPr>
            <a:cxnSpLocks/>
          </p:cNvCxnSpPr>
          <p:nvPr/>
        </p:nvCxnSpPr>
        <p:spPr>
          <a:xfrm>
            <a:off x="5713322" y="4290773"/>
            <a:ext cx="382678" cy="56909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7907386"/>
      </p:ext>
    </p:extLst>
  </p:cSld>
  <p:clrMapOvr>
    <a:masterClrMapping/>
  </p:clrMapOvr>
  <p:transition spd="slow">
    <p:randomBar dir="vert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400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AC72E0A1-AE4E-C309-8C52-DA31D255999D}"/>
              </a:ext>
            </a:extLst>
          </p:cNvPr>
          <p:cNvSpPr txBox="1"/>
          <p:nvPr/>
        </p:nvSpPr>
        <p:spPr>
          <a:xfrm>
            <a:off x="426949" y="2702567"/>
            <a:ext cx="27037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200" b="1" dirty="0">
                <a:latin typeface="Book Antiqua" panose="02040602050305030304" pitchFamily="18" charset="0"/>
                <a:ea typeface="+mj-ea"/>
                <a:cs typeface="+mj-cs"/>
              </a:rPr>
              <a:t>LE PROTESTE AMBIENTALISTE </a:t>
            </a:r>
          </a:p>
          <a:p>
            <a:pPr algn="ctr"/>
            <a:endParaRPr lang="it-IT" sz="2800" b="1" dirty="0">
              <a:solidFill>
                <a:srgbClr val="7030A0"/>
              </a:solidFill>
            </a:endParaRP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F0F7A137-A4DC-1126-4525-14D6CE1A4723}"/>
              </a:ext>
            </a:extLst>
          </p:cNvPr>
          <p:cNvSpPr/>
          <p:nvPr/>
        </p:nvSpPr>
        <p:spPr>
          <a:xfrm>
            <a:off x="3267929" y="583586"/>
            <a:ext cx="165538" cy="5431221"/>
          </a:xfrm>
          <a:prstGeom prst="rect">
            <a:avLst/>
          </a:prstGeom>
          <a:gradFill>
            <a:gsLst>
              <a:gs pos="35000">
                <a:srgbClr val="7030A0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Freccia a destra 3">
            <a:extLst>
              <a:ext uri="{FF2B5EF4-FFF2-40B4-BE49-F238E27FC236}">
                <a16:creationId xmlns:a16="http://schemas.microsoft.com/office/drawing/2014/main" id="{DBC38113-AA83-379F-248F-022BFD8617FD}"/>
              </a:ext>
            </a:extLst>
          </p:cNvPr>
          <p:cNvSpPr/>
          <p:nvPr/>
        </p:nvSpPr>
        <p:spPr>
          <a:xfrm>
            <a:off x="3646301" y="725477"/>
            <a:ext cx="796158" cy="386255"/>
          </a:xfrm>
          <a:prstGeom prst="rightArrow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E2FC6823-4CF1-17D1-F74F-173AD1388FFF}"/>
              </a:ext>
            </a:extLst>
          </p:cNvPr>
          <p:cNvSpPr txBox="1"/>
          <p:nvPr/>
        </p:nvSpPr>
        <p:spPr>
          <a:xfrm>
            <a:off x="4555446" y="695775"/>
            <a:ext cx="5872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Abadi" panose="020B0604020104020204" pitchFamily="34" charset="0"/>
              </a:rPr>
              <a:t>Louvre di Parigi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6F9D25F1-0350-6EBA-FCAD-E4A5CFD11F3A}"/>
              </a:ext>
            </a:extLst>
          </p:cNvPr>
          <p:cNvSpPr txBox="1"/>
          <p:nvPr/>
        </p:nvSpPr>
        <p:spPr>
          <a:xfrm>
            <a:off x="4555446" y="1322402"/>
            <a:ext cx="42566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800" dirty="0">
                <a:effectLst/>
                <a:latin typeface="Abadi" panose="020B0604020104020204" pitchFamily="34" charset="0"/>
                <a:ea typeface="Arial" panose="020B0604020202020204" pitchFamily="34" charset="0"/>
                <a:cs typeface="Aldhabi" panose="020B0604020202020204" pitchFamily="2" charset="-78"/>
              </a:rPr>
              <a:t>Courtauld Gallery di Londra</a:t>
            </a:r>
          </a:p>
          <a:p>
            <a:r>
              <a:rPr lang="it-IT" dirty="0">
                <a:latin typeface="Abadi" panose="020B0604020104020204" pitchFamily="34" charset="0"/>
                <a:ea typeface="Arial" panose="020B0604020202020204" pitchFamily="34" charset="0"/>
                <a:cs typeface="Aldhabi" panose="020B0604020202020204" pitchFamily="2" charset="-78"/>
              </a:rPr>
              <a:t>L</a:t>
            </a:r>
            <a:r>
              <a:rPr lang="it-IT" sz="1800" dirty="0">
                <a:effectLst/>
                <a:latin typeface="Abadi" panose="020B0604020104020204" pitchFamily="34" charset="0"/>
                <a:ea typeface="Arial" panose="020B0604020202020204" pitchFamily="34" charset="0"/>
                <a:cs typeface="Aldhabi" panose="020B0604020202020204" pitchFamily="2" charset="-78"/>
              </a:rPr>
              <a:t>a </a:t>
            </a:r>
            <a:r>
              <a:rPr lang="it-IT" sz="1800" dirty="0" err="1">
                <a:effectLst/>
                <a:latin typeface="Abadi" panose="020B0604020104020204" pitchFamily="34" charset="0"/>
                <a:ea typeface="Arial" panose="020B0604020202020204" pitchFamily="34" charset="0"/>
                <a:cs typeface="Aldhabi" panose="020B0604020202020204" pitchFamily="2" charset="-78"/>
              </a:rPr>
              <a:t>Kelvingrove</a:t>
            </a:r>
            <a:r>
              <a:rPr lang="it-IT" sz="1800" dirty="0">
                <a:effectLst/>
                <a:latin typeface="Abadi" panose="020B0604020104020204" pitchFamily="34" charset="0"/>
                <a:ea typeface="Arial" panose="020B0604020202020204" pitchFamily="34" charset="0"/>
                <a:cs typeface="Aldhabi" panose="020B0604020202020204" pitchFamily="2" charset="-78"/>
              </a:rPr>
              <a:t> Art Gallery di </a:t>
            </a:r>
            <a:r>
              <a:rPr lang="it-IT" sz="1800" dirty="0" err="1">
                <a:effectLst/>
                <a:latin typeface="Abadi" panose="020B0604020104020204" pitchFamily="34" charset="0"/>
                <a:ea typeface="Arial" panose="020B0604020202020204" pitchFamily="34" charset="0"/>
                <a:cs typeface="Aldhabi" panose="020B0604020202020204" pitchFamily="2" charset="-78"/>
              </a:rPr>
              <a:t>Glasow</a:t>
            </a:r>
            <a:endParaRPr lang="it-IT" sz="1800" dirty="0">
              <a:effectLst/>
              <a:latin typeface="Abadi" panose="020B0604020104020204" pitchFamily="34" charset="0"/>
              <a:ea typeface="Arial" panose="020B0604020202020204" pitchFamily="34" charset="0"/>
              <a:cs typeface="Aldhabi" panose="020B0604020202020204" pitchFamily="2" charset="-78"/>
            </a:endParaRPr>
          </a:p>
          <a:p>
            <a:r>
              <a:rPr lang="it-IT" dirty="0">
                <a:latin typeface="Abadi" panose="020B0604020104020204" pitchFamily="34" charset="0"/>
                <a:ea typeface="Arial" panose="020B0604020202020204" pitchFamily="34" charset="0"/>
                <a:cs typeface="Aldhabi" panose="020B0604020202020204" pitchFamily="2" charset="-78"/>
              </a:rPr>
              <a:t>L</a:t>
            </a:r>
            <a:r>
              <a:rPr lang="it-IT" sz="1800" dirty="0">
                <a:effectLst/>
                <a:latin typeface="Abadi" panose="020B0604020104020204" pitchFamily="34" charset="0"/>
                <a:ea typeface="Arial" panose="020B0604020202020204" pitchFamily="34" charset="0"/>
                <a:cs typeface="Aldhabi" panose="020B0604020202020204" pitchFamily="2" charset="-78"/>
              </a:rPr>
              <a:t>a Manchester Art Gallery</a:t>
            </a:r>
          </a:p>
          <a:p>
            <a:r>
              <a:rPr lang="it-IT" dirty="0">
                <a:latin typeface="Abadi" panose="020B0604020104020204" pitchFamily="34" charset="0"/>
                <a:ea typeface="Arial" panose="020B0604020202020204" pitchFamily="34" charset="0"/>
                <a:cs typeface="Aldhabi" panose="020B0604020202020204" pitchFamily="2" charset="-78"/>
              </a:rPr>
              <a:t>L</a:t>
            </a:r>
            <a:r>
              <a:rPr lang="it-IT" sz="1800" dirty="0">
                <a:effectLst/>
                <a:latin typeface="Abadi" panose="020B0604020104020204" pitchFamily="34" charset="0"/>
                <a:ea typeface="Arial" panose="020B0604020202020204" pitchFamily="34" charset="0"/>
                <a:cs typeface="Aldhabi" panose="020B0604020202020204" pitchFamily="2" charset="-78"/>
              </a:rPr>
              <a:t>a National Gallery </a:t>
            </a:r>
            <a:endParaRPr lang="it-IT" dirty="0">
              <a:latin typeface="Abadi" panose="020B0604020104020204" pitchFamily="34" charset="0"/>
              <a:cs typeface="Aldhabi" panose="020B0604020202020204" pitchFamily="2" charset="-78"/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D021A142-86F5-55F9-E3BA-196A26F40CF4}"/>
              </a:ext>
            </a:extLst>
          </p:cNvPr>
          <p:cNvSpPr txBox="1"/>
          <p:nvPr/>
        </p:nvSpPr>
        <p:spPr>
          <a:xfrm>
            <a:off x="4555446" y="2799134"/>
            <a:ext cx="40675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800" dirty="0">
                <a:effectLst/>
                <a:latin typeface="Abadi" panose="020B0604020104020204" pitchFamily="34" charset="0"/>
                <a:ea typeface="Arial" panose="020B0604020202020204" pitchFamily="34" charset="0"/>
                <a:cs typeface="Aldhabi" panose="01000000000000000000" pitchFamily="2" charset="-78"/>
              </a:rPr>
              <a:t>Uffizi di Firenze</a:t>
            </a:r>
          </a:p>
          <a:p>
            <a:r>
              <a:rPr lang="it-IT" sz="1800" dirty="0">
                <a:effectLst/>
                <a:latin typeface="Abadi" panose="020B0604020104020204" pitchFamily="34" charset="0"/>
                <a:ea typeface="Arial" panose="020B0604020202020204" pitchFamily="34" charset="0"/>
                <a:cs typeface="Aldhabi" panose="01000000000000000000" pitchFamily="2" charset="-78"/>
              </a:rPr>
              <a:t>Museo del ‘900 di Milano</a:t>
            </a:r>
            <a:endParaRPr lang="it-IT" dirty="0">
              <a:latin typeface="Abadi" panose="020B0604020104020204" pitchFamily="34" charset="0"/>
              <a:cs typeface="Aldhabi" panose="01000000000000000000" pitchFamily="2" charset="-78"/>
            </a:endParaRP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83D26979-9F8B-6EF1-7EDA-6B87B11EFAC0}"/>
              </a:ext>
            </a:extLst>
          </p:cNvPr>
          <p:cNvSpPr txBox="1"/>
          <p:nvPr/>
        </p:nvSpPr>
        <p:spPr>
          <a:xfrm>
            <a:off x="4555446" y="3710610"/>
            <a:ext cx="3497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800" dirty="0">
                <a:effectLst/>
                <a:latin typeface="Abadi" panose="020B0604020104020204" pitchFamily="34" charset="0"/>
                <a:ea typeface="Arial" panose="020B0604020202020204" pitchFamily="34" charset="0"/>
              </a:rPr>
              <a:t>museo di Barberini in Germania</a:t>
            </a:r>
            <a:endParaRPr lang="it-IT" dirty="0">
              <a:latin typeface="Abadi" panose="020B0604020104020204" pitchFamily="34" charset="0"/>
            </a:endParaRP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635C0DAD-6416-1E91-2AF0-690F5AEBFCD0}"/>
              </a:ext>
            </a:extLst>
          </p:cNvPr>
          <p:cNvSpPr txBox="1"/>
          <p:nvPr/>
        </p:nvSpPr>
        <p:spPr>
          <a:xfrm>
            <a:off x="4555446" y="4493278"/>
            <a:ext cx="3334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800" dirty="0">
                <a:effectLst/>
                <a:latin typeface="Abadi" panose="020B0604020104020204" pitchFamily="34" charset="0"/>
                <a:ea typeface="Arial" panose="020B0604020202020204" pitchFamily="34" charset="0"/>
              </a:rPr>
              <a:t>museo </a:t>
            </a:r>
            <a:r>
              <a:rPr lang="it-IT" sz="1800" dirty="0" err="1">
                <a:effectLst/>
                <a:latin typeface="Abadi" panose="020B0604020104020204" pitchFamily="34" charset="0"/>
                <a:ea typeface="Arial" panose="020B0604020202020204" pitchFamily="34" charset="0"/>
              </a:rPr>
              <a:t>Mauritshuis</a:t>
            </a:r>
            <a:r>
              <a:rPr lang="it-IT" sz="1800" dirty="0">
                <a:effectLst/>
                <a:latin typeface="Abadi" panose="020B0604020104020204" pitchFamily="34" charset="0"/>
                <a:ea typeface="Arial" panose="020B0604020202020204" pitchFamily="34" charset="0"/>
              </a:rPr>
              <a:t>.</a:t>
            </a:r>
            <a:endParaRPr lang="it-IT" dirty="0">
              <a:latin typeface="Abadi" panose="020B0604020104020204" pitchFamily="34" charset="0"/>
            </a:endParaRP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A9AE9665-ADB7-F3C1-10D9-A8FD012A75F6}"/>
              </a:ext>
            </a:extLst>
          </p:cNvPr>
          <p:cNvSpPr txBox="1"/>
          <p:nvPr/>
        </p:nvSpPr>
        <p:spPr>
          <a:xfrm>
            <a:off x="4592232" y="5275947"/>
            <a:ext cx="2593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800" dirty="0">
                <a:effectLst/>
                <a:latin typeface="Abadi" panose="020B0604020104020204" pitchFamily="34" charset="0"/>
                <a:ea typeface="Arial" panose="020B0604020202020204" pitchFamily="34" charset="0"/>
              </a:rPr>
              <a:t>museo di Madrid</a:t>
            </a:r>
            <a:endParaRPr lang="it-IT" dirty="0">
              <a:latin typeface="Abadi" panose="020B0604020104020204" pitchFamily="34" charset="0"/>
            </a:endParaRPr>
          </a:p>
        </p:txBody>
      </p:sp>
      <p:sp>
        <p:nvSpPr>
          <p:cNvPr id="18" name="Freccia a destra 17">
            <a:extLst>
              <a:ext uri="{FF2B5EF4-FFF2-40B4-BE49-F238E27FC236}">
                <a16:creationId xmlns:a16="http://schemas.microsoft.com/office/drawing/2014/main" id="{BDF1AC12-478E-5907-90C3-FB422F891BFB}"/>
              </a:ext>
            </a:extLst>
          </p:cNvPr>
          <p:cNvSpPr/>
          <p:nvPr/>
        </p:nvSpPr>
        <p:spPr>
          <a:xfrm>
            <a:off x="3646301" y="1729438"/>
            <a:ext cx="796158" cy="386255"/>
          </a:xfrm>
          <a:prstGeom prst="rightArrow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Freccia a destra 18">
            <a:extLst>
              <a:ext uri="{FF2B5EF4-FFF2-40B4-BE49-F238E27FC236}">
                <a16:creationId xmlns:a16="http://schemas.microsoft.com/office/drawing/2014/main" id="{5F9546A8-5C92-CB11-FFF3-94907820F2E8}"/>
              </a:ext>
            </a:extLst>
          </p:cNvPr>
          <p:cNvSpPr/>
          <p:nvPr/>
        </p:nvSpPr>
        <p:spPr>
          <a:xfrm>
            <a:off x="3614770" y="2912941"/>
            <a:ext cx="796158" cy="386255"/>
          </a:xfrm>
          <a:prstGeom prst="rightArrow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Freccia a destra 19">
            <a:extLst>
              <a:ext uri="{FF2B5EF4-FFF2-40B4-BE49-F238E27FC236}">
                <a16:creationId xmlns:a16="http://schemas.microsoft.com/office/drawing/2014/main" id="{27DFE50E-1A1B-3906-A40E-B19B3BF5ADF8}"/>
              </a:ext>
            </a:extLst>
          </p:cNvPr>
          <p:cNvSpPr/>
          <p:nvPr/>
        </p:nvSpPr>
        <p:spPr>
          <a:xfrm>
            <a:off x="3614770" y="3727909"/>
            <a:ext cx="796158" cy="386255"/>
          </a:xfrm>
          <a:prstGeom prst="rightArrow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Freccia a destra 20">
            <a:extLst>
              <a:ext uri="{FF2B5EF4-FFF2-40B4-BE49-F238E27FC236}">
                <a16:creationId xmlns:a16="http://schemas.microsoft.com/office/drawing/2014/main" id="{1105BF03-041B-9B09-34E0-4829B4DFCF78}"/>
              </a:ext>
            </a:extLst>
          </p:cNvPr>
          <p:cNvSpPr/>
          <p:nvPr/>
        </p:nvSpPr>
        <p:spPr>
          <a:xfrm>
            <a:off x="3635790" y="4476355"/>
            <a:ext cx="796158" cy="386255"/>
          </a:xfrm>
          <a:prstGeom prst="rightArrow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Freccia a destra 21">
            <a:extLst>
              <a:ext uri="{FF2B5EF4-FFF2-40B4-BE49-F238E27FC236}">
                <a16:creationId xmlns:a16="http://schemas.microsoft.com/office/drawing/2014/main" id="{3671C31F-EC58-9EA9-C1E5-FEF8432CF705}"/>
              </a:ext>
            </a:extLst>
          </p:cNvPr>
          <p:cNvSpPr/>
          <p:nvPr/>
        </p:nvSpPr>
        <p:spPr>
          <a:xfrm>
            <a:off x="3635790" y="5275947"/>
            <a:ext cx="796158" cy="386255"/>
          </a:xfrm>
          <a:prstGeom prst="rightArrow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39010984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9F8D5EF-3E83-5AE5-F621-96751AA97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0561" y="458776"/>
            <a:ext cx="4970877" cy="1135737"/>
          </a:xfrm>
        </p:spPr>
        <p:txBody>
          <a:bodyPr>
            <a:normAutofit/>
          </a:bodyPr>
          <a:lstStyle/>
          <a:p>
            <a:pPr algn="ctr"/>
            <a:r>
              <a:rPr lang="it-IT" sz="3600" b="1" dirty="0">
                <a:latin typeface="Book Antiqua" panose="02040602050305030304" pitchFamily="18" charset="0"/>
              </a:rPr>
              <a:t>DATI</a:t>
            </a:r>
            <a:r>
              <a:rPr lang="it-IT" sz="3600" dirty="0"/>
              <a:t> </a:t>
            </a:r>
            <a:r>
              <a:rPr lang="it-IT" sz="3600" b="1" dirty="0">
                <a:latin typeface="Book Antiqua" panose="02040602050305030304" pitchFamily="18" charset="0"/>
              </a:rPr>
              <a:t>RACCOLTI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8FF09EB-B97C-4BAD-41BF-A6F9AA5940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1032" y="2485714"/>
            <a:ext cx="3072206" cy="80027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it-IT" sz="2000" dirty="0"/>
              <a:t>5.72GB di informazioni raccolti</a:t>
            </a:r>
          </a:p>
          <a:p>
            <a:pPr marL="0" indent="0">
              <a:buNone/>
            </a:pPr>
            <a:endParaRPr lang="it-IT" sz="2000" dirty="0"/>
          </a:p>
          <a:p>
            <a:pPr marL="0" indent="0">
              <a:buNone/>
            </a:pPr>
            <a:endParaRPr lang="it-IT" sz="2000" dirty="0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magine 4" descr="Immagine che contiene apparecchio&#10;&#10;Descrizione generata automaticamente">
            <a:extLst>
              <a:ext uri="{FF2B5EF4-FFF2-40B4-BE49-F238E27FC236}">
                <a16:creationId xmlns:a16="http://schemas.microsoft.com/office/drawing/2014/main" id="{A531590C-41E8-52D3-F381-1E9AF6CC17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105" y="3429000"/>
            <a:ext cx="1014060" cy="1014060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15CBE6EC-46EF-45D9-8E16-DCDC5917CA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094720" y="0"/>
            <a:ext cx="1097280" cy="1097280"/>
            <a:chOff x="11094720" y="0"/>
            <a:chExt cx="1097280" cy="1097280"/>
          </a:xfrm>
        </p:grpSpPr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DEEDCD65-9740-4F34-BDF1-9C068E0532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1094720" y="0"/>
              <a:ext cx="1097280" cy="1097280"/>
            </a:xfrm>
            <a:prstGeom prst="triangle">
              <a:avLst>
                <a:gd name="adj" fmla="val 10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B3DA7FD-5CC0-46D1-9DFB-5BAF6BE249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189552" y="127618"/>
              <a:ext cx="457894" cy="457894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3E6770B5-7D44-E9DA-EDA7-B35B0F498314}"/>
              </a:ext>
            </a:extLst>
          </p:cNvPr>
          <p:cNvSpPr txBox="1"/>
          <p:nvPr/>
        </p:nvSpPr>
        <p:spPr>
          <a:xfrm>
            <a:off x="8043700" y="2241521"/>
            <a:ext cx="37414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>
              <a:buNone/>
            </a:pPr>
            <a:r>
              <a:rPr lang="it-IT" sz="1800" dirty="0"/>
              <a:t>La raccolta di tweet tramite la libreria </a:t>
            </a:r>
            <a:r>
              <a:rPr lang="it-IT" sz="1800" dirty="0" err="1"/>
              <a:t>SNScrape</a:t>
            </a:r>
            <a:r>
              <a:rPr lang="it-IT" sz="1800" dirty="0"/>
              <a:t> 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3CC9BF62-91A2-E0ED-C4A2-2C56EAB6F1EF}"/>
              </a:ext>
            </a:extLst>
          </p:cNvPr>
          <p:cNvSpPr txBox="1"/>
          <p:nvPr/>
        </p:nvSpPr>
        <p:spPr>
          <a:xfrm>
            <a:off x="4418115" y="2053289"/>
            <a:ext cx="284016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>
              <a:buNone/>
            </a:pPr>
            <a:r>
              <a:rPr lang="it-IT" sz="1800" dirty="0"/>
              <a:t>Eventi analizzati:</a:t>
            </a:r>
          </a:p>
          <a:p>
            <a:pPr marL="0" indent="0" algn="ctr">
              <a:buNone/>
            </a:pPr>
            <a:r>
              <a:rPr lang="it-IT" sz="1800" b="0" i="0" dirty="0">
                <a:effectLst/>
                <a:latin typeface="Söhne"/>
              </a:rPr>
              <a:t>- Tendenze</a:t>
            </a:r>
          </a:p>
          <a:p>
            <a:pPr algn="ctr"/>
            <a:r>
              <a:rPr lang="it-IT" sz="1800" dirty="0">
                <a:latin typeface="Söhne"/>
              </a:rPr>
              <a:t>- Sentimento</a:t>
            </a:r>
          </a:p>
          <a:p>
            <a:pPr algn="ctr"/>
            <a:r>
              <a:rPr lang="it-IT" sz="1800" dirty="0">
                <a:latin typeface="Söhne"/>
              </a:rPr>
              <a:t>- Interazioni degli utenti</a:t>
            </a:r>
            <a:endParaRPr lang="it-IT" sz="1800" dirty="0"/>
          </a:p>
          <a:p>
            <a:pPr algn="ctr"/>
            <a:endParaRPr lang="it-IT" dirty="0"/>
          </a:p>
        </p:txBody>
      </p:sp>
      <p:pic>
        <p:nvPicPr>
          <p:cNvPr id="8" name="Picture 7" descr="Diagram, map&#10;&#10;Description automatically generated">
            <a:extLst>
              <a:ext uri="{FF2B5EF4-FFF2-40B4-BE49-F238E27FC236}">
                <a16:creationId xmlns:a16="http://schemas.microsoft.com/office/drawing/2014/main" id="{D6B86067-CC14-DB67-ED47-960B09F48B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5979" y="3036909"/>
            <a:ext cx="3476862" cy="1564588"/>
          </a:xfrm>
          <a:prstGeom prst="rect">
            <a:avLst/>
          </a:prstGeom>
        </p:spPr>
      </p:pic>
      <p:pic>
        <p:nvPicPr>
          <p:cNvPr id="15" name="Picture 14" descr="A black and white image of a flower&#10;&#10;Description automatically generated with low confidence">
            <a:extLst>
              <a:ext uri="{FF2B5EF4-FFF2-40B4-BE49-F238E27FC236}">
                <a16:creationId xmlns:a16="http://schemas.microsoft.com/office/drawing/2014/main" id="{EA18CFB9-F8CB-9171-6F47-43E3937B95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4270" y="3511372"/>
            <a:ext cx="2887852" cy="2887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882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5CBE6EC-46EF-45D9-8E16-DCDC5917CA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094720" y="0"/>
            <a:ext cx="1097280" cy="1097280"/>
            <a:chOff x="11094720" y="0"/>
            <a:chExt cx="1097280" cy="1097280"/>
          </a:xfrm>
        </p:grpSpPr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DEEDCD65-9740-4F34-BDF1-9C068E0532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1094720" y="0"/>
              <a:ext cx="1097280" cy="1097280"/>
            </a:xfrm>
            <a:prstGeom prst="triangle">
              <a:avLst>
                <a:gd name="adj" fmla="val 10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B3DA7FD-5CC0-46D1-9DFB-5BAF6BE249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189552" y="127618"/>
              <a:ext cx="457894" cy="457894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Titolo 1">
            <a:extLst>
              <a:ext uri="{FF2B5EF4-FFF2-40B4-BE49-F238E27FC236}">
                <a16:creationId xmlns:a16="http://schemas.microsoft.com/office/drawing/2014/main" id="{27BB9140-D719-D012-B5B7-0D016C8DCF48}"/>
              </a:ext>
            </a:extLst>
          </p:cNvPr>
          <p:cNvSpPr txBox="1">
            <a:spLocks/>
          </p:cNvSpPr>
          <p:nvPr/>
        </p:nvSpPr>
        <p:spPr>
          <a:xfrm>
            <a:off x="3636984" y="475382"/>
            <a:ext cx="4918032" cy="11451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3100" b="1" dirty="0">
                <a:latin typeface="+mn-lt"/>
              </a:rPr>
              <a:t>SENTIMENT</a:t>
            </a:r>
            <a:r>
              <a:rPr lang="it-IT" b="1" dirty="0">
                <a:solidFill>
                  <a:schemeClr val="accent1">
                    <a:lumMod val="75000"/>
                  </a:schemeClr>
                </a:solidFill>
                <a:latin typeface="+mn-lt"/>
              </a:rPr>
              <a:t> </a:t>
            </a:r>
            <a:r>
              <a:rPr lang="it-IT" sz="3100" b="1" dirty="0">
                <a:latin typeface="+mn-lt"/>
              </a:rPr>
              <a:t>ANALYSIS</a:t>
            </a:r>
          </a:p>
        </p:txBody>
      </p:sp>
      <p:sp>
        <p:nvSpPr>
          <p:cNvPr id="15" name="Segnaposto contenuto 2">
            <a:extLst>
              <a:ext uri="{FF2B5EF4-FFF2-40B4-BE49-F238E27FC236}">
                <a16:creationId xmlns:a16="http://schemas.microsoft.com/office/drawing/2014/main" id="{5C987ED1-34DB-1FA6-C7C2-3D97BA97AE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99459" y="1661028"/>
            <a:ext cx="5193082" cy="183197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it-IT" sz="2000" dirty="0"/>
              <a:t>Analizzare gli atteggiamenti degli utenti verso un determinato argomento utilizzando un algoritmo che ne determina le emozioni.</a:t>
            </a:r>
          </a:p>
        </p:txBody>
      </p:sp>
      <p:pic>
        <p:nvPicPr>
          <p:cNvPr id="5" name="Picture 4" descr="Chart, pie chart&#10;&#10;Description automatically generated">
            <a:extLst>
              <a:ext uri="{FF2B5EF4-FFF2-40B4-BE49-F238E27FC236}">
                <a16:creationId xmlns:a16="http://schemas.microsoft.com/office/drawing/2014/main" id="{951B30D2-887D-F858-B058-EAE8BA28A3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8847" y="3101027"/>
            <a:ext cx="5321601" cy="2735602"/>
          </a:xfrm>
          <a:prstGeom prst="rect">
            <a:avLst/>
          </a:prstGeom>
        </p:spPr>
      </p:pic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EA8EB11D-1466-1C54-BD00-F2A4473E80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31" y="3281563"/>
            <a:ext cx="4839770" cy="2555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584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90803C1C-D7A5-7B10-D666-B5285600D2F3}"/>
              </a:ext>
            </a:extLst>
          </p:cNvPr>
          <p:cNvSpPr txBox="1"/>
          <p:nvPr/>
        </p:nvSpPr>
        <p:spPr>
          <a:xfrm>
            <a:off x="1028700" y="1967266"/>
            <a:ext cx="2628900" cy="25472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Osserviamo</a:t>
            </a:r>
            <a:r>
              <a:rPr lang="en-US" sz="2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le </a:t>
            </a:r>
            <a:r>
              <a:rPr lang="en-US" sz="2800" b="1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emozioni</a:t>
            </a:r>
            <a:r>
              <a:rPr lang="en-US" sz="2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800" b="1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degli</a:t>
            </a:r>
            <a:r>
              <a:rPr lang="en-US" sz="2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800" b="1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utenti</a:t>
            </a:r>
            <a:r>
              <a:rPr lang="en-US" sz="2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800" b="1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tramite</a:t>
            </a:r>
            <a:r>
              <a:rPr lang="en-US" sz="2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800" b="1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dei</a:t>
            </a:r>
            <a:r>
              <a:rPr lang="en-US" sz="2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800" b="1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grafici</a:t>
            </a:r>
            <a:r>
              <a:rPr lang="en-US" sz="2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a barre:</a:t>
            </a:r>
          </a:p>
        </p:txBody>
      </p:sp>
      <p:pic>
        <p:nvPicPr>
          <p:cNvPr id="3" name="Picture 2" descr="Chart, pie chart&#10;&#10;Description automatically generated">
            <a:extLst>
              <a:ext uri="{FF2B5EF4-FFF2-40B4-BE49-F238E27FC236}">
                <a16:creationId xmlns:a16="http://schemas.microsoft.com/office/drawing/2014/main" id="{70732638-BBD3-8942-B89A-76B1861B00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8526" y="401877"/>
            <a:ext cx="5471022" cy="2839017"/>
          </a:xfrm>
          <a:prstGeom prst="rect">
            <a:avLst/>
          </a:prstGeom>
        </p:spPr>
      </p:pic>
      <p:pic>
        <p:nvPicPr>
          <p:cNvPr id="5" name="Picture 4" descr="Chart, pie chart&#10;&#10;Description automatically generated">
            <a:extLst>
              <a:ext uri="{FF2B5EF4-FFF2-40B4-BE49-F238E27FC236}">
                <a16:creationId xmlns:a16="http://schemas.microsoft.com/office/drawing/2014/main" id="{788B67AE-68E5-5E6A-34CC-64FCE0E2D3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8526" y="3641296"/>
            <a:ext cx="5471022" cy="2835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627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3F4220-2863-14F6-5B8A-9D2CD8B58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b="1" dirty="0" err="1">
                <a:latin typeface="+mn-lt"/>
              </a:rPr>
              <a:t>Rappresentazione</a:t>
            </a:r>
            <a:r>
              <a:rPr lang="en-US" sz="3600" b="1" dirty="0">
                <a:latin typeface="+mn-lt"/>
              </a:rPr>
              <a:t> </a:t>
            </a:r>
            <a:r>
              <a:rPr lang="en-US" sz="3600" b="1" dirty="0" err="1">
                <a:latin typeface="+mn-lt"/>
              </a:rPr>
              <a:t>della</a:t>
            </a:r>
            <a:r>
              <a:rPr lang="en-US" sz="3600" b="1" dirty="0">
                <a:latin typeface="+mn-lt"/>
              </a:rPr>
              <a:t> rete tramite cluster</a:t>
            </a:r>
            <a:endParaRPr lang="en-GB" sz="3600" b="1" dirty="0">
              <a:latin typeface="+mn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75219E-055E-32CB-F862-F0316C6646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8432" y="1809371"/>
            <a:ext cx="4337054" cy="43702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311323C-BB64-ED5D-06DC-8B65854D13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515" y="1809370"/>
            <a:ext cx="4337055" cy="4370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5366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7C98A213-5994-475E-B327-DC6EC27FBA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659ED9A3-3E78-71BD-096F-2E5FF8E1952B}"/>
              </a:ext>
            </a:extLst>
          </p:cNvPr>
          <p:cNvSpPr txBox="1"/>
          <p:nvPr/>
        </p:nvSpPr>
        <p:spPr>
          <a:xfrm>
            <a:off x="2055861" y="544334"/>
            <a:ext cx="8073801" cy="10658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dirty="0"/>
              <a:t>La Word Cloud </a:t>
            </a:r>
            <a:r>
              <a:rPr lang="en-US" sz="2800" dirty="0" err="1"/>
              <a:t>ricavata</a:t>
            </a:r>
            <a:r>
              <a:rPr lang="en-US" sz="2800" dirty="0"/>
              <a:t> </a:t>
            </a:r>
            <a:r>
              <a:rPr lang="en-US" sz="2800" dirty="0" err="1"/>
              <a:t>dai</a:t>
            </a:r>
            <a:r>
              <a:rPr lang="en-US" sz="2800" dirty="0"/>
              <a:t> </a:t>
            </a:r>
            <a:r>
              <a:rPr lang="en-US" sz="2800" dirty="0" err="1"/>
              <a:t>testi</a:t>
            </a:r>
            <a:r>
              <a:rPr lang="en-US" sz="2800" dirty="0"/>
              <a:t> con </a:t>
            </a:r>
            <a:r>
              <a:rPr lang="en-US" sz="2800" dirty="0" err="1"/>
              <a:t>sentimento</a:t>
            </a:r>
            <a:r>
              <a:rPr lang="en-US" sz="2800" dirty="0"/>
              <a:t> </a:t>
            </a:r>
            <a:r>
              <a:rPr lang="en-US" sz="2800" dirty="0" err="1"/>
              <a:t>positivo</a:t>
            </a:r>
            <a:r>
              <a:rPr lang="en-US" sz="2800" dirty="0"/>
              <a:t>, </a:t>
            </a:r>
            <a:r>
              <a:rPr lang="en-US" sz="2800" dirty="0" err="1"/>
              <a:t>negativo</a:t>
            </a:r>
            <a:r>
              <a:rPr lang="en-US" sz="2800" dirty="0"/>
              <a:t> e </a:t>
            </a:r>
            <a:r>
              <a:rPr lang="en-US" sz="2800" dirty="0" err="1"/>
              <a:t>neutro</a:t>
            </a:r>
            <a:r>
              <a:rPr lang="en-US" sz="2800" dirty="0"/>
              <a:t> </a:t>
            </a:r>
            <a:r>
              <a:rPr lang="en-US" sz="2800" dirty="0" err="1"/>
              <a:t>sono</a:t>
            </a:r>
            <a:r>
              <a:rPr lang="en-US" sz="2800" dirty="0"/>
              <a:t> </a:t>
            </a:r>
            <a:r>
              <a:rPr lang="en-US" sz="2800" dirty="0" err="1"/>
              <a:t>i</a:t>
            </a:r>
            <a:r>
              <a:rPr lang="en-US" sz="2800" dirty="0"/>
              <a:t> </a:t>
            </a:r>
            <a:r>
              <a:rPr lang="en-US" sz="2800" dirty="0" err="1"/>
              <a:t>seguenti</a:t>
            </a:r>
            <a:r>
              <a:rPr lang="en-US" sz="2800" dirty="0"/>
              <a:t>:</a:t>
            </a:r>
          </a:p>
        </p:txBody>
      </p:sp>
      <p:sp>
        <p:nvSpPr>
          <p:cNvPr id="31" name="sketch line">
            <a:extLst>
              <a:ext uri="{FF2B5EF4-FFF2-40B4-BE49-F238E27FC236}">
                <a16:creationId xmlns:a16="http://schemas.microsoft.com/office/drawing/2014/main" id="{4B030A0D-0DAD-4A99-89BB-419527D6A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89376" y="1800088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A8F60F64-9C46-66E5-B478-C06C7D2B3D9B}"/>
              </a:ext>
            </a:extLst>
          </p:cNvPr>
          <p:cNvSpPr txBox="1"/>
          <p:nvPr/>
        </p:nvSpPr>
        <p:spPr>
          <a:xfrm>
            <a:off x="1387348" y="5768073"/>
            <a:ext cx="20613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dirty="0"/>
              <a:t>Parole dai tweet con sentimento positivo</a:t>
            </a: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C177CCFE-D91E-501A-0B0C-B304D7167F2A}"/>
              </a:ext>
            </a:extLst>
          </p:cNvPr>
          <p:cNvSpPr txBox="1"/>
          <p:nvPr/>
        </p:nvSpPr>
        <p:spPr>
          <a:xfrm>
            <a:off x="5249658" y="5768073"/>
            <a:ext cx="20613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dirty="0"/>
              <a:t>Parole dai tweet con sentimento negativo</a:t>
            </a:r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9A6E678E-EBF6-CF33-83E0-8AFEA6F63DA1}"/>
              </a:ext>
            </a:extLst>
          </p:cNvPr>
          <p:cNvSpPr txBox="1"/>
          <p:nvPr/>
        </p:nvSpPr>
        <p:spPr>
          <a:xfrm>
            <a:off x="9098998" y="5768073"/>
            <a:ext cx="20613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dirty="0"/>
              <a:t>Parole dai tweet con sentimento neutro </a:t>
            </a:r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D75EE66B-7BF6-04D7-EC35-0D4BF4A847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6027" y="2692391"/>
            <a:ext cx="2888593" cy="2885764"/>
          </a:xfrm>
          <a:prstGeom prst="rect">
            <a:avLst/>
          </a:prstGeom>
        </p:spPr>
      </p:pic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1EA12A31-ACFD-8FEE-5BC5-546436B6DE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9576" y="2692391"/>
            <a:ext cx="2888593" cy="2885764"/>
          </a:xfrm>
          <a:prstGeom prst="rect">
            <a:avLst/>
          </a:prstGeom>
        </p:spPr>
      </p:pic>
      <p:pic>
        <p:nvPicPr>
          <p:cNvPr id="7" name="Picture 6" descr="A picture containing text, newspaper&#10;&#10;Description automatically generated">
            <a:extLst>
              <a:ext uri="{FF2B5EF4-FFF2-40B4-BE49-F238E27FC236}">
                <a16:creationId xmlns:a16="http://schemas.microsoft.com/office/drawing/2014/main" id="{A0489513-E5E5-A91F-E3F4-A175B50CDA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717" y="2692391"/>
            <a:ext cx="2888593" cy="2885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625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376</TotalTime>
  <Words>382</Words>
  <Application>Microsoft Office PowerPoint</Application>
  <PresentationFormat>Widescreen</PresentationFormat>
  <Paragraphs>57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3" baseType="lpstr">
      <vt:lpstr>Abadi</vt:lpstr>
      <vt:lpstr>Amasis MT Pro</vt:lpstr>
      <vt:lpstr>Amasis MT Pro Medium</vt:lpstr>
      <vt:lpstr>Arial</vt:lpstr>
      <vt:lpstr>Avenir Next LT Pro Demi</vt:lpstr>
      <vt:lpstr>Book Antiqua</vt:lpstr>
      <vt:lpstr>Calibri</vt:lpstr>
      <vt:lpstr>Calibri Light</vt:lpstr>
      <vt:lpstr>Söhne</vt:lpstr>
      <vt:lpstr>Tema di Office</vt:lpstr>
      <vt:lpstr>SOCIAL NETWORK ANALYSIS</vt:lpstr>
      <vt:lpstr>Contesto</vt:lpstr>
      <vt:lpstr>PowerPoint Presentation</vt:lpstr>
      <vt:lpstr>PowerPoint Presentation</vt:lpstr>
      <vt:lpstr>DATI RACCOLTI</vt:lpstr>
      <vt:lpstr>PowerPoint Presentation</vt:lpstr>
      <vt:lpstr>PowerPoint Presentation</vt:lpstr>
      <vt:lpstr>Rappresentazione della rete tramite cluster</vt:lpstr>
      <vt:lpstr>PowerPoint Presentation</vt:lpstr>
      <vt:lpstr>ELEBORAZIONI DATI</vt:lpstr>
      <vt:lpstr>ELEBORAZIONI DATI</vt:lpstr>
      <vt:lpstr>PowerPoint Presentation</vt:lpstr>
      <vt:lpstr>CONCLUSIONE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SOCIAL NETWORK ANALYSIS</dc:title>
  <dc:creator>TAKYI SAMUEL OBENG</dc:creator>
  <cp:lastModifiedBy>ZHANG JINPENG</cp:lastModifiedBy>
  <cp:revision>34</cp:revision>
  <dcterms:created xsi:type="dcterms:W3CDTF">2023-01-28T21:06:19Z</dcterms:created>
  <dcterms:modified xsi:type="dcterms:W3CDTF">2023-03-24T21:00:45Z</dcterms:modified>
</cp:coreProperties>
</file>